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5" r:id="rId6"/>
    <p:sldId id="263" r:id="rId7"/>
    <p:sldId id="266" r:id="rId8"/>
    <p:sldId id="268" r:id="rId9"/>
    <p:sldId id="259" r:id="rId10"/>
    <p:sldId id="264" r:id="rId11"/>
    <p:sldId id="272" r:id="rId12"/>
    <p:sldId id="269" r:id="rId13"/>
    <p:sldId id="270" r:id="rId14"/>
    <p:sldId id="273" r:id="rId15"/>
    <p:sldId id="271" r:id="rId16"/>
    <p:sldId id="274" r:id="rId17"/>
    <p:sldId id="275" r:id="rId18"/>
    <p:sldId id="279" r:id="rId19"/>
    <p:sldId id="291" r:id="rId20"/>
    <p:sldId id="277" r:id="rId21"/>
    <p:sldId id="280" r:id="rId22"/>
    <p:sldId id="281" r:id="rId23"/>
    <p:sldId id="262" r:id="rId24"/>
    <p:sldId id="282" r:id="rId25"/>
    <p:sldId id="283" r:id="rId26"/>
    <p:sldId id="286" r:id="rId27"/>
    <p:sldId id="287" r:id="rId28"/>
    <p:sldId id="290" r:id="rId29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4660"/>
  </p:normalViewPr>
  <p:slideViewPr>
    <p:cSldViewPr>
      <p:cViewPr varScale="1">
        <p:scale>
          <a:sx n="69" d="100"/>
          <a:sy n="69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D7E55-DC0C-4C45-94CA-B85F2E1C7DE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110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D451-96B6-4762-8E3E-F146466C24B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24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4A088-B6BE-4321-B6F0-1FD78C3E14F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609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F2FA-B524-4CEE-A648-D94D5D504AE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145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7602F-0EAE-41ED-A8F6-19B307FD61E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97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23CAF-0980-4349-A3D2-1476141E7FA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142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6007-70D7-4402-B51C-C6F1FBA559C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439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360DB-3871-4015-AA1C-82DD5C17D1D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6323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B6CE5-8C39-4852-86FB-2853517085A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755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9AE0-DDB2-4913-B16C-2F2377DCC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248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999F-C12C-45D3-8F27-9D01E5780B6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493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8E1578-529E-477C-A778-67CD270C1EE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588"/>
            <a:ext cx="916146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97425"/>
            <a:ext cx="7772400" cy="1470025"/>
          </a:xfrm>
        </p:spPr>
        <p:txBody>
          <a:bodyPr/>
          <a:lstStyle/>
          <a:p>
            <a:pPr eaLnBrk="1" hangingPunct="1"/>
            <a:r>
              <a:rPr lang="en-NZ" sz="8800" b="1" smtClean="0">
                <a:solidFill>
                  <a:schemeClr val="bg1"/>
                </a:solidFill>
              </a:rPr>
              <a:t>Parental care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274638"/>
            <a:ext cx="6059487" cy="1143000"/>
          </a:xfrm>
        </p:spPr>
        <p:txBody>
          <a:bodyPr/>
          <a:lstStyle/>
          <a:p>
            <a:pPr eaLnBrk="1" hangingPunct="1"/>
            <a:r>
              <a:rPr lang="en-NZ" smtClean="0"/>
              <a:t>Seahorse breeding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5" name="Picture 5" descr="Pferde118newerTest2.jpg (14277 Byt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PferdOrangeII38Test2.jpg (7972 Byt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60575"/>
            <a:ext cx="3335337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PferdOrangeII70newerA1Z1Test2.jpg (11969 Byt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272256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Stickleback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3716338"/>
            <a:ext cx="5667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341438"/>
            <a:ext cx="570706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3276600" cy="4929188"/>
          </a:xfrm>
        </p:spPr>
        <p:txBody>
          <a:bodyPr/>
          <a:lstStyle/>
          <a:p>
            <a:pPr eaLnBrk="1" hangingPunct="1"/>
            <a:r>
              <a:rPr lang="en-NZ" b="1" smtClean="0"/>
              <a:t>Good dad</a:t>
            </a:r>
          </a:p>
          <a:p>
            <a:pPr lvl="1" eaLnBrk="1" hangingPunct="1">
              <a:buFontTx/>
              <a:buNone/>
            </a:pPr>
            <a:r>
              <a:rPr lang="en-NZ" smtClean="0"/>
              <a:t>	</a:t>
            </a:r>
            <a:r>
              <a:rPr lang="en-NZ" sz="3200" smtClean="0"/>
              <a:t>Builds nests, takes care of eggs and young</a:t>
            </a:r>
          </a:p>
          <a:p>
            <a:pPr lvl="1" eaLnBrk="1" hangingPunct="1">
              <a:buFontTx/>
              <a:buNone/>
            </a:pPr>
            <a:endParaRPr lang="en-NZ" sz="3200" b="1" smtClean="0"/>
          </a:p>
          <a:p>
            <a:pPr lvl="1" eaLnBrk="1" hangingPunct="1">
              <a:buFontTx/>
              <a:buNone/>
            </a:pPr>
            <a:r>
              <a:rPr lang="en-NZ" sz="3200" b="1" smtClean="0"/>
              <a:t>Mum </a:t>
            </a:r>
          </a:p>
          <a:p>
            <a:pPr lvl="1" eaLnBrk="1" hangingPunct="1">
              <a:buFontTx/>
              <a:buNone/>
            </a:pPr>
            <a:r>
              <a:rPr lang="en-NZ" sz="3200" smtClean="0"/>
              <a:t>	Leaves dad to do it alone</a:t>
            </a: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42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Female crocodiles care for their nest and young</a:t>
            </a:r>
          </a:p>
        </p:txBody>
      </p:sp>
      <p:pic>
        <p:nvPicPr>
          <p:cNvPr id="13315" name="Picture 5" descr="Siamese crocodile feeding her you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52387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crocNile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00213"/>
            <a:ext cx="32766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876837176_59587f8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420938"/>
            <a:ext cx="47625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NBI35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47625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gullf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" y="0"/>
            <a:ext cx="91434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640px-Pig_suck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60960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5" descr="pd_breast_feeding_070629_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284"/>
            <a:ext cx="9148733" cy="68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5" descr="2005_0204_cheetah_cubs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47296"/>
            <a:ext cx="7992888" cy="69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/>
            <a:r>
              <a:rPr lang="en-NZ" b="1" smtClean="0"/>
              <a:t>In many mammals, the babies will play at hunting, fighting or fleeing. This prepares them for adult life.</a:t>
            </a:r>
            <a:r>
              <a:rPr lang="en-NZ" smtClean="0"/>
              <a:t> </a:t>
            </a:r>
          </a:p>
        </p:txBody>
      </p:sp>
      <p:pic>
        <p:nvPicPr>
          <p:cNvPr id="19459" name="Picture 5" descr="4009-09BrownBearCubsPla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474"/>
            <a:ext cx="4427538" cy="300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20070706-W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2296899"/>
            <a:ext cx="4601691" cy="268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33116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276552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DCWP_603_016w-Lion-Cubs-Pla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31" y="260350"/>
            <a:ext cx="42481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" y="3636962"/>
            <a:ext cx="2768600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 descr="42-164201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12" y="3917949"/>
            <a:ext cx="38877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639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b="1" smtClean="0"/>
              <a:t>Strategies to ensure the survival of the species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NZ" b="1" smtClean="0"/>
              <a:t>1. </a:t>
            </a:r>
            <a:r>
              <a:rPr lang="en-NZ" sz="3600" b="1" smtClean="0"/>
              <a:t>The r strategy </a:t>
            </a:r>
            <a:r>
              <a:rPr lang="en-NZ" sz="3600" smtClean="0">
                <a:solidFill>
                  <a:schemeClr val="accent2"/>
                </a:solidFill>
              </a:rPr>
              <a:t>(</a:t>
            </a:r>
            <a:r>
              <a:rPr lang="en-NZ" sz="3600" smtClean="0">
                <a:solidFill>
                  <a:srgbClr val="FF0000"/>
                </a:solidFill>
              </a:rPr>
              <a:t>r</a:t>
            </a:r>
            <a:r>
              <a:rPr lang="en-NZ" sz="3600" smtClean="0">
                <a:solidFill>
                  <a:schemeClr val="accent2"/>
                </a:solidFill>
              </a:rPr>
              <a:t> = growth </a:t>
            </a:r>
            <a:r>
              <a:rPr lang="en-NZ" sz="3600" smtClean="0">
                <a:solidFill>
                  <a:srgbClr val="FF0000"/>
                </a:solidFill>
              </a:rPr>
              <a:t>r</a:t>
            </a:r>
            <a:r>
              <a:rPr lang="en-NZ" sz="3600" smtClean="0">
                <a:solidFill>
                  <a:schemeClr val="accent2"/>
                </a:solidFill>
              </a:rPr>
              <a:t>ate)</a:t>
            </a:r>
            <a:endParaRPr lang="en-NZ" sz="3600" smtClean="0"/>
          </a:p>
          <a:p>
            <a:pPr eaLnBrk="1" hangingPunct="1"/>
            <a:r>
              <a:rPr lang="en-NZ" sz="3600" smtClean="0"/>
              <a:t>Many</a:t>
            </a:r>
            <a:r>
              <a:rPr lang="en-NZ" smtClean="0"/>
              <a:t> </a:t>
            </a:r>
            <a:r>
              <a:rPr lang="en-NZ" sz="3600" smtClean="0"/>
              <a:t>offspring </a:t>
            </a:r>
          </a:p>
          <a:p>
            <a:pPr eaLnBrk="1" hangingPunct="1"/>
            <a:r>
              <a:rPr lang="en-NZ" sz="3600" smtClean="0"/>
              <a:t>Little or no parental care </a:t>
            </a:r>
          </a:p>
          <a:p>
            <a:pPr eaLnBrk="1" hangingPunct="1"/>
            <a:r>
              <a:rPr lang="en-NZ" sz="3600" smtClean="0"/>
              <a:t>Enough survive </a:t>
            </a:r>
          </a:p>
          <a:p>
            <a:pPr eaLnBrk="1" hangingPunct="1"/>
            <a:r>
              <a:rPr lang="en-NZ" sz="3600" smtClean="0"/>
              <a:t>E.g. - barnacles, most insects, most fish, and turtles. </a:t>
            </a:r>
            <a:endParaRPr lang="en-NZ" sz="3600" b="1" smtClean="0"/>
          </a:p>
          <a:p>
            <a:pPr eaLnBrk="1" hangingPunct="1"/>
            <a:endParaRPr lang="en-NZ" sz="3600" smtClean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4321175" cy="6153150"/>
          </a:xfrm>
        </p:spPr>
        <p:txBody>
          <a:bodyPr/>
          <a:lstStyle/>
          <a:p>
            <a:pPr eaLnBrk="1" hangingPunct="1"/>
            <a:r>
              <a:rPr lang="en-NZ" b="1" smtClean="0"/>
              <a:t>The young often have </a:t>
            </a:r>
            <a:r>
              <a:rPr lang="en-NZ" b="1" smtClean="0">
                <a:solidFill>
                  <a:srgbClr val="FF0000"/>
                </a:solidFill>
              </a:rPr>
              <a:t>juvenile features</a:t>
            </a:r>
            <a:r>
              <a:rPr lang="en-NZ" b="1" smtClean="0"/>
              <a:t> and behaviour patterns which serve to reduce aggressive behaviour in adults: parental care responses are triggered instead of aggression.</a:t>
            </a:r>
          </a:p>
        </p:txBody>
      </p:sp>
      <p:pic>
        <p:nvPicPr>
          <p:cNvPr id="24580" name="Picture 4" descr="juvenile fea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0350"/>
            <a:ext cx="3497263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Some insects take care of their young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5" descr="0604071448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2857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nurs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781300"/>
            <a:ext cx="56403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781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Scorpion mother with babies on her back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781300"/>
            <a:ext cx="47625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" name="TextBox 1"/>
          <p:cNvSpPr txBox="1"/>
          <p:nvPr/>
        </p:nvSpPr>
        <p:spPr>
          <a:xfrm>
            <a:off x="4427984" y="74044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Earwig mum</a:t>
            </a:r>
            <a:endParaRPr lang="en-NZ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941168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Scorpion mum</a:t>
            </a:r>
          </a:p>
          <a:p>
            <a:r>
              <a:rPr lang="en-NZ" sz="3200" dirty="0" smtClean="0"/>
              <a:t>(Arachnid – not an insect)</a:t>
            </a: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en-NZ" sz="4000" smtClean="0"/>
              <a:t>Cockroaches – Yuck!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895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ockroach egg c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23145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0702271054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76700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dn10369-2_4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52578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13" y="260350"/>
            <a:ext cx="8229600" cy="633413"/>
          </a:xfrm>
        </p:spPr>
        <p:txBody>
          <a:bodyPr/>
          <a:lstStyle/>
          <a:p>
            <a:pPr eaLnBrk="1" hangingPunct="1"/>
            <a:r>
              <a:rPr lang="en-NZ" sz="4000" smtClean="0"/>
              <a:t>Some frogs do it too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l" eaLnBrk="1" hangingPunct="1"/>
            <a:r>
              <a:rPr lang="en-NZ" sz="3600" b="1" smtClean="0"/>
              <a:t>The different reproductive strategies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NZ" sz="3600" b="1" dirty="0" smtClean="0"/>
              <a:t>Monogamy - </a:t>
            </a:r>
            <a:r>
              <a:rPr lang="en-NZ" sz="3600" dirty="0" smtClean="0"/>
              <a:t>each adult mates with only one member of the opposite sex. E.g. Geese, Penguins</a:t>
            </a:r>
          </a:p>
          <a:p>
            <a:pPr marL="533400" indent="-533400" eaLnBrk="1" hangingPunct="1">
              <a:buFontTx/>
              <a:buNone/>
            </a:pPr>
            <a:endParaRPr lang="en-NZ" sz="3600" dirty="0" smtClean="0"/>
          </a:p>
          <a:p>
            <a:pPr marL="533400" indent="-533400" eaLnBrk="1" hangingPunct="1">
              <a:buFontTx/>
              <a:buNone/>
            </a:pPr>
            <a:r>
              <a:rPr lang="en-NZ" sz="3600" dirty="0" smtClean="0"/>
              <a:t>2. </a:t>
            </a:r>
            <a:r>
              <a:rPr lang="en-NZ" sz="3600" b="1" dirty="0" smtClean="0"/>
              <a:t>Polygamy </a:t>
            </a:r>
            <a:r>
              <a:rPr lang="en-NZ" sz="3600" dirty="0" smtClean="0"/>
              <a:t>– One male mates with more than one female or one female mates with several males, (see next two types).</a:t>
            </a: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2" name="AutoShape 2" descr="data:image/jpeg;base64,/9j/4AAQSkZJRgABAQAAAQABAAD/2wCEAAkGBxAQEA8UDxQPDw8PDw8PDw0PDxANDw0PFBQWFhQUFBQYHCggGBwlHBQUITEhJSkrLi4uFx8zODMsNygtLisBCgoKDg0OFBAQFywcHBwsLCwsLC8sLSwsLCwsLCwsLCwsLCwsKywsLCwsLCwsLCwsLCwsLCwsLCwsLCwsKywsLP/AABEIALoBDwMBIgACEQEDEQH/xAAcAAACAgMBAQAAAAAAAAAAAAAAAQIDBAUHBgj/xAA6EAACAQMCAwUGBQMCBwAAAAAAAQIDBBESIQUTMQZBUWGBBxQicZGhMkJScrEjkvDB0RUWJDNisuH/xAAYAQEBAQEBAAAAAAAAAAAAAAAAAQIDBP/EACERAQEBAAICAgIDAAAAAAAAAAABEQISAyExQRNRIjJx/9oADAMBAAIRAxEAPwDqoABpAAAAAAAAAAAAAAgAAAQxAAAACAAAQDEUAhiAQDEAgAAEAAAgAAEAAAgAAMsAAgAAAAAAAAAAAAQAAAAAAgAAbx6b+hxLt17Ta1aqocOnyrelUp1I3EVKNWvOGcpp7cvL/C1vhdzwNV2W7vKdJRlVnGEZVIUouTxqqTlpjFebbFa3tOq6ypyU3Qq8mqln4KqjGbjnv2nHp8uqZ873HaqdaFeM9S1cQpcToR1OUadfMubBN/lak2vBx88nV/ZHPmWt5V6+8cTuqqb64aprf6MSmPciGIqAQxBQIYggEMQCAYgpAABCAAAQAAVlgAEQAAAACAAGIAAAAAAAABAartVxdWVlc13jNKlJwT21VX8NOPrJoDmHtf7XVXXnZUZuFGEFG5S0f15y0zUW+qilp6NZ1NPY5ko5+RKtWnVlKdVuUpyc5zlvKcpPLb9SyhRctor/AD5nO1uIOhHzydh9ht1/011QfWlXVWP7akUv5pv6nNrOzxhvG3d3HQfZdVkrycVF6ZW89TSeIyUoNZ+jM8ef8sLHVBAB2ZAhiKAQAACAAhAABSABBAAAAgAArLAQEQAAAAAAAAAAAAAACD6v5LIAc/8AbXaTnw+E45caFxCdRLwkpQT9HJfU6FGjUfSOP3tQz6bv6nlfaPKSsqtKNWlGtU0rQo82Wnq0otdXjGfhx1zth55WY1JXzzbU3PGnZb5l4eXzNpQWlYX18Qp8Eq01nTqbfWXw48sJv/GWxtqi/T4YxLr4dTlcrWVfRk38jo/ss4jRpwr05yjCrUrRcdWyktGEtXz1bHM0quF0Wc/hinv4ZNrwy1cWnNuT8HLSk15eROP8bq5rvgHObLtVUoxilJyittMvjx5J9Sdx7RZLaNOlq/VJzx/bn/U6/kidK6EBzGHtLqp/FG2kvCOtSz6yMuXbW4qp8t0ab8IwcpL+57/Ql8vGE8droQHPuCdtq3NVO6jGcZasTgsTil4rb6fc9zaXdOrHVTkpry7vmu4vHy8eVyX2cvHyk3PS8QxHRzAhiCgQAEAgAAEABWWAARAAAAAIAGIAAAAAFJpLOcY+X8s85xXi6i8RqJOL3hGrJt/NZNX2itbm6raYRqXdKDfwpe6W1OfnNyXMx0ytTTzsQs+xtzLCqzt7aHfC3Uqk0sY2lJJJ+eH6nDneducY9HDjwk3lyTh2klOrojV5WhJyec+nfl/5tsaTtBbVVUnOjJ1I1cyfRSTeW86n5s91bdmLSnQdGEHGLeuVVSfOlU/W6nVy+2NsYNVc9jp78q5mvKpBSb+cotfwZ/Fy/wBS+SfXpzmpb3KXxU3HGcdHpz5kaNhJ5bxHfOcptPzz3HuH2Iun1r0lv1xOTJ/8gTf4rpelvvn1ngdOX6Z7R4epZJfmj93sYzqYezXT6ntOL+zarNL3e70vD1KrRzl92lp/CvRnln7O+L0054o1ZRe1OFf45Ly1JRa+bQ/HyO0bvs52Unf0VVdeFOm5yg4Rg6lROL3zukn39+zR7DhXYmxoJZpq4qdXUuEqu/XaH4V6LPmHYC2nTsYRq03Rqa6muEoKE21LCcsddklnwij0Z24cJIxeVYdThVtJYlQt5R6aXRptY+WDUXHYjh0ulBUX0zQnUoL+2L0/Y9EBvJflNx5y17D8OpvKouUsY1VK1ap9nLC9EbO04Nb0ZKVKGiS2WKlTHrHVhmeInWfpe1/YABGmQIYgoEAAAgAIBAAVlgAEQAAAAAAAACAYCAAAAAAAQAAAACACgEAAAgAKBAACAACEACABDEACAAAQAFZgAIiGAgAAAAAALYUe+TUF4sKqIzmkm5NJLq28JGi7T9qaFrojRlCrUkm3KTbpwSeOkerbz3roeVhxud05J1JSwm3BR05j4rCey8znfJPr23PHb8va1uPW8W0pOeMJuK+FZ/8AJ4X3MeXGqss8m3nNLO7bWenljv8AHuOf3F7OGXBZkn+Z4eH0bNlwTj9enOPNc5KWNUMSbjnvWe7bu8GSc7W7wkeg4jx+9opydtHQlmW7lhd/SWfsZ3Bu01C5it1Tn3wk9vSXeartfXcrGrKm21iDbi9+XqWvD/bk8VaXahGOMbeHTGPEvLn1ZnGV2RNPphrxW4HHHx2pFpUnUc5bJUtWtv5R3ZfC44xJ6qVPiKT/AFOtHr5Te/0E8m/SXhP264ByRdrOIUJKN371SjlJyq0uSm+n45Rw/Ri4lxec1qVesnLpJVcNb92U0S+XPpZ49+3WwObdnO3M4JwuJRrJTxFuWKijt39/f18Op7rhnFqNwm6Us6ca4tNODe6TLw8vHnshy8XLjN+mcIMi1HVzMRF1EGtE0SERc0RdRF0xYJsr5qK51kTYYvAo56Iu4RO0XKyBGK7oj72h3h1rMEYbvERd2TvF61ugNf76J3g7xOtbHIsmtd6Rd4x3i9K2bkYPFOL0raClUcU5Z0Ry3KfySTfqY7umzzvEOziuJuVavcz32g3T0RjnKio6MY9MmOXk9em+PCb7UX3a/Lbpxffndw28m5vP9q9DQ3Xaa5qNKM3BN7vU5xS9fxfwegl2NtnHGqaXiqVrF/VUjOodnrSEFHlQnj89Vcybfi5Pf/Q81nK/Nddk+I8Zf2lu6TxVrVbnqnUwovfeOF07/qaG1v3TkpJ6XFpp6lBxa6Ybws+p0yp2Ys5P/tuP7alSKXpnByi9tp0K9anU2qUqjjLT8Cae8ZrS9k0deG/DnddB4Ffwusc2EI1MY5q/DXX6ZRinBvbul1xsmbL/AIAm9vw/obkml3rD2ff1OecPuYwkpPaW3xuXLn5YnFOpJeWlo6V2f4w5JRqZ14+CMoqE5JLf4HLUui3lp69DtIm1l0LOMacoNZTTUobNNPZp9zNZwbsXbxcpV260dUuVSzKEYxztraacn9vmekqtODa6pNrp3dTS2XFk69W3k0qlOMJ4y94yW6TfVrb6k55m4k9t7Y2tvbpqhTpUs9eXCMXL5tbv1Mh3KNbrIuRj8lXo2NS5TTTw09mnumvNGnnwHh8nl2trltt/0YJNvq2ksMvFqwTvV6xl28KNKKjShTpRWyjThGml6JEndGHrIsd6dYzndlM7pmJkU2TtV6xe67ZJVmYsWPI2mRkOuyLrMo1DyTaYsdVg6hXlCcgp80OYUTkCkBdMgQlUI8wCeR6irWPWhgz0Mg5C1gWqINEFUB1AJpDwUc0kqoF2A0lTqClVAsbPCe0vg0pqFzRWZU8QrxS/HSzlSb8sY+T8j2LkyNWlGcZRmlKEk4yi900+4I4ra13B5UnFfrgvj+Sfd9Uei4TxNUkpP+lTbTjRg3KvdNPZ1J9VDPhjPSKW7Xn+0HCp2NxOD+KOFKEnsqkH0k31z1XoyHD+IaJa4b1MZi3u6T6asd7W2PDr3I7S6xXY+FcU15jUwqsIRlWj1VNt4jTz0ysrK8c9yyec7bVORe2dxB6c5jNrvUJLV9Yza9DC7OXlNaYalppyVxd1ZPCk45ahnyWV+6TXgPt1dw92oc2S506icUnqlJTdZSeF3LFLf5eJef8AVl79SX+wtaNJwOvOVrbOf43Qpav3aUn9zM1s4466z3WRXKoYyyQkmMVkc0TrlUYDUEBPmMHVISmkQayBdziErlFM4lfLyMRkKuHPKdOCOALpXBDnkdJHSBKVRjjJsrkiaTAk2UTmxvIaQKpVX5kdci10icIIujZqY5MpU0DrIyankZVzkSVVBNW4EirmklJA1dki2U84c6qC6s1EclPOQ3VQNea9oPB1cUFUWXO3y9MY5c4SayvTGfqcreY47ntiEOvln/Pod2lVRyrtB2fnTuo07dSm7h5hJ9Yx/Ms92O9+BrjWa0lG4klKK2c8asPqlJSw380vovAuo3PxJzbljC+JuWnD2xn1Lu0PD6drONGDnOrpjKrUbioZfdGGnKW3Vs1ymn17tkzXyzXXeyl6qttHfLpt08+S3j9ml6G5TPBezS70yuISkmnGnKK805KT+6PdTroxWpUnIbkYzrobrrBF1cpA5lNOqiF1WwE1bPIo5MOnfeJkxvEU7RduRZRK7RbC5XeRdDyGSqrcruK4VwmspiiU+8A6yC7GSmhTZh+8CldA7xlICiFyhu5QO0Xpj0MpVwg97QO0Vq4ZCc2J4Emi+nPKOcyca7ISSK8l9GMn3hkncsxwyiehZz2V1K7YNC2GxbDhNlrqsx+Yh81E7RnTlVYKb+T8fAr5iGpIdjY5v2g4fcUJzqXEubKq2o1fFbJ7fl2xsaTpjxxqfrv/AAddvaNKrBwqxU4PrF/79x4m87Lzj7244ccJ2+Mt6ctyjpW7aSS8/qb484bGH2Ou3C8p5ylOM6flmWHH/wBTpWWeS4PwxP3et8LjUtqMa1KSaeqKTjOL8U0voegUtLeNT1PLzJy+menoZ5chn6gMKVVj95M6bGcmKe5r5XTBXY02Mh0g0lPvBF1jXY9MnA2zFdwVSuiabGwQkzXq8JK4GmxnsWowlcD5xNTYyWJsq1kWy6el6kLUY7kV1KuCabGdGaJNo18amRSrtDTWxlMUZEAkYZ1drE5FGRjTVrqFDk0yyJKqAlUySZXAGBEm6RFEkNENA0iUyCGiNQikRqdSCCMhQWB5RGBXLqRYnLDIKmJkolMLlIgqJZ3kkNEeUkLSibKf/o0RdEhyTIK31GiHuxCVFmVAaLoo0bEorA5EENE2yKlgCBA5VCqVQJlUywZMWDgRoEpBcf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409168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NZ" dirty="0" smtClean="0"/>
              <a:t>3. </a:t>
            </a:r>
            <a:r>
              <a:rPr lang="en-NZ" b="1" dirty="0" smtClean="0"/>
              <a:t>Polygyny</a:t>
            </a:r>
            <a:r>
              <a:rPr lang="en-NZ" dirty="0" smtClean="0"/>
              <a:t> a male may mate with many females. May have a ‘harem’’ E.g. sea elephants, deer (most mammals) –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NZ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NZ" dirty="0" smtClean="0"/>
              <a:t>4. </a:t>
            </a:r>
            <a:r>
              <a:rPr lang="en-NZ" b="1" dirty="0" smtClean="0"/>
              <a:t>Polyandry</a:t>
            </a:r>
            <a:r>
              <a:rPr lang="en-NZ" dirty="0" smtClean="0"/>
              <a:t> the mating of one female with more than one male, while each male mates with only one female. E.g. Emus.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NZ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NZ" dirty="0" smtClean="0"/>
              <a:t>5. </a:t>
            </a:r>
            <a:r>
              <a:rPr lang="en-NZ" b="1" dirty="0" err="1" smtClean="0"/>
              <a:t>Polygynandry</a:t>
            </a:r>
            <a:r>
              <a:rPr lang="en-NZ" dirty="0" smtClean="0"/>
              <a:t> (promiscuity) both males and females mate with more than one member of the opposite sex. E.g. </a:t>
            </a:r>
            <a:r>
              <a:rPr lang="en-NZ" dirty="0" err="1" smtClean="0"/>
              <a:t>Pukeko</a:t>
            </a:r>
            <a:r>
              <a:rPr lang="en-NZ" dirty="0" smtClean="0"/>
              <a:t>, Chimp.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1026" name="Picture 2" descr="http://t3.gstatic.com/images?q=tbn:ANd9GcRnlMDS9-1SwdrtwKRxDpzasPuGjUA7uQUuR8cjOab8tzpytw_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63" y="1844824"/>
            <a:ext cx="44365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73257"/>
            <a:ext cx="3384376" cy="298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277" y="0"/>
            <a:ext cx="4857798" cy="268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mtClean="0"/>
              <a:t>6. </a:t>
            </a:r>
            <a:r>
              <a:rPr lang="en-NZ" b="1" smtClean="0"/>
              <a:t>Synchronized spawning</a:t>
            </a:r>
            <a:r>
              <a:rPr lang="en-NZ" smtClean="0"/>
              <a:t> all the members of the same species spawn together. E.g. corals, palolo worm, grunion.</a:t>
            </a:r>
          </a:p>
          <a:p>
            <a:pPr eaLnBrk="1" hangingPunct="1">
              <a:buFontTx/>
              <a:buNone/>
            </a:pPr>
            <a:endParaRPr lang="en-NZ" smtClean="0"/>
          </a:p>
          <a:p>
            <a:pPr eaLnBrk="1" hangingPunct="1">
              <a:buFontTx/>
              <a:buNone/>
            </a:pPr>
            <a:r>
              <a:rPr lang="en-NZ" smtClean="0"/>
              <a:t>7. </a:t>
            </a:r>
            <a:r>
              <a:rPr lang="en-NZ" b="1" smtClean="0"/>
              <a:t>Cooperative breeding</a:t>
            </a:r>
            <a:r>
              <a:rPr lang="en-NZ" smtClean="0"/>
              <a:t> Baby is fed by the parents and also by other members of the group. e.g. Mexican Jay</a:t>
            </a:r>
          </a:p>
          <a:p>
            <a:pPr eaLnBrk="1" hangingPunct="1">
              <a:buFontTx/>
              <a:buNone/>
            </a:pPr>
            <a:endParaRPr lang="en-NZ" smtClean="0"/>
          </a:p>
          <a:p>
            <a:pPr eaLnBrk="1" hangingPunct="1">
              <a:buFontTx/>
              <a:buNone/>
            </a:pPr>
            <a:r>
              <a:rPr lang="en-NZ" smtClean="0"/>
              <a:t>8. </a:t>
            </a:r>
            <a:r>
              <a:rPr lang="en-NZ" b="1" smtClean="0"/>
              <a:t>Kin Selection </a:t>
            </a:r>
            <a:r>
              <a:rPr lang="en-NZ" smtClean="0"/>
              <a:t>Genetically related animals live together. E.g. rabbits</a:t>
            </a: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NZ" sz="4000" dirty="0" smtClean="0"/>
              <a:t>9. </a:t>
            </a:r>
            <a:r>
              <a:rPr lang="en-NZ" sz="4000" b="1" dirty="0" smtClean="0"/>
              <a:t>Social insects</a:t>
            </a:r>
            <a:r>
              <a:rPr lang="en-NZ" sz="4000" dirty="0" smtClean="0"/>
              <a:t> - Queen reproduces. All the other members of the group are infertile and have set jobs. E.g. bees, wasps and termites.</a:t>
            </a:r>
          </a:p>
          <a:p>
            <a:pPr eaLnBrk="1" hangingPunct="1"/>
            <a:endParaRPr lang="en-NZ" sz="4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33" y="4025044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 rot="10800000">
            <a:off x="539552" y="6284913"/>
            <a:ext cx="7561263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9144000" cy="5865813"/>
          </a:xfrm>
        </p:spPr>
        <p:txBody>
          <a:bodyPr/>
          <a:lstStyle/>
          <a:p>
            <a:pPr eaLnBrk="1" hangingPunct="1"/>
            <a:r>
              <a:rPr lang="en-NZ" smtClean="0"/>
              <a:t>Barnacles are both male and female   During the spring and summer, </a:t>
            </a:r>
            <a:r>
              <a:rPr lang="en-NZ" i="1" smtClean="0"/>
              <a:t>Balanus</a:t>
            </a:r>
            <a:r>
              <a:rPr lang="en-NZ" smtClean="0"/>
              <a:t> produces two to six broods.  From 1000 to 30,000 larvae are produced in each brood. </a:t>
            </a:r>
          </a:p>
        </p:txBody>
      </p:sp>
      <p:pic>
        <p:nvPicPr>
          <p:cNvPr id="6148" name="Picture 4" descr="Barna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19325"/>
            <a:ext cx="33337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anrac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2420938"/>
            <a:ext cx="3838575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4391025" cy="1800225"/>
          </a:xfrm>
        </p:spPr>
        <p:txBody>
          <a:bodyPr/>
          <a:lstStyle/>
          <a:p>
            <a:pPr eaLnBrk="1" hangingPunct="1"/>
            <a:r>
              <a:rPr lang="en-NZ" sz="4000" b="1" smtClean="0"/>
              <a:t>A range of insect eggs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3055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round glassy eggs on b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60350"/>
            <a:ext cx="2333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brown football shaped eg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486150"/>
            <a:ext cx="23336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 descr="84prayingmantisrotb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997200"/>
            <a:ext cx="21320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251200" cy="1143000"/>
          </a:xfrm>
        </p:spPr>
        <p:txBody>
          <a:bodyPr/>
          <a:lstStyle/>
          <a:p>
            <a:pPr eaLnBrk="1" hangingPunct="1"/>
            <a:r>
              <a:rPr lang="en-NZ" sz="4000" smtClean="0"/>
              <a:t>Salmon spawning</a:t>
            </a:r>
          </a:p>
        </p:txBody>
      </p:sp>
      <p:pic>
        <p:nvPicPr>
          <p:cNvPr id="11270" name="Picture 6" descr="Successful fish farming  depends on timely  management  of  the  fish's reproduction and spawning sche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259238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1005283-Spawning_Red_Salmon-Pasagshak_State_Recreation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5334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pawnin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715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Coral and a clam spawning</a:t>
            </a:r>
          </a:p>
        </p:txBody>
      </p:sp>
      <p:pic>
        <p:nvPicPr>
          <p:cNvPr id="9223" name="Picture 7" descr="DerasaSpawning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76475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'snowstorm' spawning spaw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38163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Brain coral spawning egg and sperm bund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29162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NZ" smtClean="0"/>
              <a:t>Horseshoe crabs in Delaware</a:t>
            </a:r>
          </a:p>
        </p:txBody>
      </p:sp>
      <p:pic>
        <p:nvPicPr>
          <p:cNvPr id="12293" name="Picture 5" descr="Horsehoe crabs spawning on a Delaware beach. Photo by Greg Breese. USF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336708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rab eggs are about the size of a BB. Photo by Greg Breese, USF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171950"/>
            <a:ext cx="34575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Shorebirds feasting on horseshoe crab eggs. Photo by Sheila Eyler, USF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368458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horseshoe crab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133600"/>
            <a:ext cx="2667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en-NZ" sz="4000" smtClean="0"/>
              <a:t>Turtle laying eggs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1" name="Picture 5" descr="GreenTurtleLayingEggs_CCC-LauriePen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88582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507413" cy="5649913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NZ" sz="3600" b="1" smtClean="0"/>
              <a:t>2. The K strategy </a:t>
            </a:r>
            <a:r>
              <a:rPr lang="en-NZ" sz="3600" smtClean="0">
                <a:solidFill>
                  <a:schemeClr val="accent2"/>
                </a:solidFill>
              </a:rPr>
              <a:t>(</a:t>
            </a:r>
            <a:r>
              <a:rPr lang="en-NZ" sz="3600" smtClean="0">
                <a:solidFill>
                  <a:srgbClr val="FF0000"/>
                </a:solidFill>
              </a:rPr>
              <a:t>K</a:t>
            </a:r>
            <a:r>
              <a:rPr lang="en-NZ" sz="3600" smtClean="0">
                <a:solidFill>
                  <a:schemeClr val="accent2"/>
                </a:solidFill>
              </a:rPr>
              <a:t> = </a:t>
            </a:r>
            <a:r>
              <a:rPr lang="en-NZ" smtClean="0">
                <a:solidFill>
                  <a:schemeClr val="accent2"/>
                </a:solidFill>
              </a:rPr>
              <a:t>carrying capacity)</a:t>
            </a:r>
            <a:endParaRPr lang="en-NZ" b="1" smtClean="0"/>
          </a:p>
          <a:p>
            <a:pPr marL="457200" indent="-457200" eaLnBrk="1" hangingPunct="1"/>
            <a:r>
              <a:rPr lang="en-NZ" b="1" smtClean="0"/>
              <a:t>Usually have stable populations that are close to K</a:t>
            </a:r>
            <a:r>
              <a:rPr lang="en-GB" smtClean="0"/>
              <a:t> </a:t>
            </a:r>
          </a:p>
          <a:p>
            <a:pPr marL="457200" indent="-457200" eaLnBrk="1" hangingPunct="1"/>
            <a:r>
              <a:rPr lang="en-NZ" b="1" smtClean="0"/>
              <a:t>Few, well prepared offspring </a:t>
            </a:r>
          </a:p>
          <a:p>
            <a:pPr marL="457200" indent="-457200" eaLnBrk="1" hangingPunct="1"/>
            <a:r>
              <a:rPr lang="en-NZ" b="1" smtClean="0"/>
              <a:t>Much parental care of eggs and young</a:t>
            </a:r>
          </a:p>
          <a:p>
            <a:pPr marL="457200" indent="-457200" eaLnBrk="1" hangingPunct="1"/>
            <a:r>
              <a:rPr lang="en-NZ" b="1" smtClean="0"/>
              <a:t>High chance of individual survival.</a:t>
            </a:r>
          </a:p>
          <a:p>
            <a:pPr marL="457200" indent="-457200" eaLnBrk="1" hangingPunct="1"/>
            <a:r>
              <a:rPr lang="en-NZ" b="1" smtClean="0"/>
              <a:t>Mammals and birds, only a few insects, reptiles, fish and other animals</a:t>
            </a:r>
          </a:p>
          <a:p>
            <a:pPr marL="457200" indent="-457200" eaLnBrk="1" hangingPunct="1"/>
            <a:endParaRPr lang="en-NZ" b="1" smtClean="0"/>
          </a:p>
          <a:p>
            <a:pPr marL="457200" indent="-457200" eaLnBrk="1" hangingPunct="1">
              <a:buFontTx/>
              <a:buNone/>
            </a:pPr>
            <a:endParaRPr lang="en-NZ" b="1" smtClean="0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16913" y="6308725"/>
            <a:ext cx="792162" cy="5048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431</Words>
  <Application>Microsoft Office PowerPoint</Application>
  <PresentationFormat>On-screen Show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Parental care</vt:lpstr>
      <vt:lpstr>Strategies to ensure the survival of the species</vt:lpstr>
      <vt:lpstr>PowerPoint Presentation</vt:lpstr>
      <vt:lpstr>PowerPoint Presentation</vt:lpstr>
      <vt:lpstr>Salmon spawning</vt:lpstr>
      <vt:lpstr>Coral and a clam spawning</vt:lpstr>
      <vt:lpstr>Horseshoe crabs in Delaware</vt:lpstr>
      <vt:lpstr>Turtle laying eggs</vt:lpstr>
      <vt:lpstr>PowerPoint Presentation</vt:lpstr>
      <vt:lpstr>Seahorse breeding</vt:lpstr>
      <vt:lpstr>Stickleback</vt:lpstr>
      <vt:lpstr>Female crocodiles care for their nest and young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insects take care of their young</vt:lpstr>
      <vt:lpstr>PowerPoint Presentation</vt:lpstr>
      <vt:lpstr>Cockroaches – Yuck!</vt:lpstr>
      <vt:lpstr>Some frogs do it too</vt:lpstr>
      <vt:lpstr>The different reproductive strategies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Parental care</dc:title>
  <dc:creator>Wood</dc:creator>
  <cp:lastModifiedBy>Rick Wood</cp:lastModifiedBy>
  <cp:revision>22</cp:revision>
  <dcterms:created xsi:type="dcterms:W3CDTF">2008-04-03T06:45:45Z</dcterms:created>
  <dcterms:modified xsi:type="dcterms:W3CDTF">2013-04-03T18:02:39Z</dcterms:modified>
</cp:coreProperties>
</file>